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64" r:id="rId5"/>
    <p:sldId id="263" r:id="rId6"/>
    <p:sldId id="259" r:id="rId7"/>
    <p:sldId id="275" r:id="rId8"/>
    <p:sldId id="262" r:id="rId9"/>
    <p:sldId id="274" r:id="rId10"/>
    <p:sldId id="260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6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A0540-FAA9-4311-B1EF-17CAC6E0EBE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1E6E8-639A-42CF-B158-94F9357B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5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Refs</a:t>
            </a:r>
          </a:p>
          <a:p>
            <a:r>
              <a:rPr lang="en-US" dirty="0"/>
              <a:t>https://www.invaluable.com/auction-lot/wwii-u-s-navy-oscilloscope-os-51-usm-24c-103-c-3bb498e920</a:t>
            </a:r>
          </a:p>
          <a:p>
            <a:r>
              <a:rPr lang="en-US" dirty="0"/>
              <a:t>https://westviewnews.org/2013/08/01/bell-labs-the-war-years/gcapsis/</a:t>
            </a:r>
          </a:p>
          <a:p>
            <a:r>
              <a:rPr lang="en-US" dirty="0"/>
              <a:t>https://en.wikipedia.org/wiki/SIGTOT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55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8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B767-EC8B-5AD5-9069-0AB7A872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E6D8-B6C7-E13F-641F-AB432B6C3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5DC1-73EF-1650-03AB-B1CA6ABF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443A-74AE-0557-B683-68FC3323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074AD-6D9F-249A-AE62-E329507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0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3B83-C0B0-68CE-C96D-4A3D6374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A9FB-92A0-A80D-8799-14A5F97A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45E91-40C8-5A4B-62F2-E0380704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CFB00-67B8-BC8A-9A8C-8620B5F5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AC1E9-B1D7-4323-3259-76FA1C14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C4AE7-6704-3BEF-141A-D3F3D0E31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89848-5A20-86B0-8DB8-4D4335EA4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2C489-A6BD-9BB4-B357-49D84DE1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EE26B-C8EA-2709-C90A-4384412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EE7E-6867-3B0B-B362-B113DE4C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2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967-422A-0539-2171-C76E2AF0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179B-2BFA-28BD-9DC0-25F1F7993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358BE-FDA2-1394-1D2A-4FD68878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515DF-F271-4E5F-B2E5-A74E6265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896C-920D-0A82-D8D7-A478CAB6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0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C6EF-56EF-D4B4-E503-A4812C95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163A-DF2F-2CEB-19C8-5EDC32EC3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A39A-5C6E-6DBC-6BE3-9273441F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3716-694C-1AA0-B78D-12AB1B17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690-C870-4E5F-3096-64697C8A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6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4B65-2F0A-EDD3-3315-655D071C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2259-8580-229B-3B59-E87273C60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2D138-D6E6-07F6-5C5C-3EC5C1C8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6BEF-0E72-665A-2E39-B3A3314F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67864-376D-BBC9-CDB7-9F0DD232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B8A88-FD21-E2EC-5046-8426CAB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BBAB-637F-1CAA-3A94-3954842F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E2031-A737-D733-5119-3D9BA0FD3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ACF1D-690C-AB3B-3C55-AC364EE88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72042-1504-E78C-189A-0FA7C4814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AB15B-215F-4759-26DB-C9D18CB2C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633C2-FE72-4B05-070D-1EDBCDC9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3C82A-B16A-C5C4-C250-7D15CE34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257A7-0B15-21BF-B2AC-1665AD23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40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0B60-5AF0-9638-4DDA-292E1E08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AC0E8-CA83-12F1-D9A6-41CAE509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96D37-A0BB-915B-AC50-041E1AA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076B6-6D82-7934-9593-B3E0C70A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5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46896-015A-BF4A-B51C-1686FD31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37BAA-713A-1933-CDF1-37AE9A94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7706A-0F29-408B-3C09-6997F267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6AA6-61A7-4EE5-39EA-219E726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5907-7878-0F6F-3F12-E0C3A3913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BC90A-9862-205C-5D21-F169339C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2F7B2-BCFD-5AD3-CB8E-78CA5E3B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0A5F2-102F-9EE1-48AA-58FEDF52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44560-749B-4305-2864-1B758241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1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38C9-634D-632C-30B1-2ABD492D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AC9DB-4347-E976-E8DB-E18BB107D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D0A2A-5983-4BC7-8DCA-61210CEB5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DCF91-AA8D-A2DD-753C-23865792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2381F-D823-6B3B-771B-A92BDBC4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0D2B8-BCD4-4A5E-B128-475E9BFE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70ED2-F3D9-470C-7732-51B51B3C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11DCF-0A19-B426-24EA-6A955459D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58721-2193-27E7-FAC4-056056EFE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6B4BD-4E12-4AFA-9104-A8FBBD25F764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E9583-7A71-8440-947A-9DCC5975E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EC08-8567-E6FB-873B-BF0564E1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E2FFBF-AD5A-4B84-94ED-0F2EA9C0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7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aiortc/aioquic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9000" TargetMode="External"/><Relationship Id="rId2" Type="http://schemas.openxmlformats.org/officeDocument/2006/relationships/hyperlink" Target="https://docs.google.com/document/d/1RNHkx_VvKWyWg6Lr8SZ-saqsQx7rFV-ev2jRFUoVD3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5674-28D8-9B4C-1469-8DD1DD948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On Covert Channels using QUIC Protocol Headers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AF471-47C1-0E36-15D8-ED73D517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Cheeseman, CISSP</a:t>
            </a:r>
          </a:p>
        </p:txBody>
      </p:sp>
    </p:spTree>
    <p:extLst>
      <p:ext uri="{BB962C8B-B14F-4D97-AF65-F5344CB8AC3E}">
        <p14:creationId xmlns:p14="http://schemas.microsoft.com/office/powerpoint/2010/main" val="1062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B690B-13E4-7F19-61EE-8B34C6F3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1467-CAB4-3E0A-43D8-B48D6A86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What is QUIC?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43C9-7717-F613-412A-EFE60BFF8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1600" dirty="0"/>
              <a:t>Quick UDP Internet Connections </a:t>
            </a:r>
          </a:p>
          <a:p>
            <a:pPr lvl="1"/>
            <a:r>
              <a:rPr lang="en-US" sz="1600" dirty="0"/>
              <a:t>Proposed by Jim </a:t>
            </a:r>
            <a:r>
              <a:rPr lang="en-US" sz="1600" dirty="0" err="1"/>
              <a:t>Roskind</a:t>
            </a:r>
            <a:r>
              <a:rPr lang="en-US" sz="1600" dirty="0"/>
              <a:t> [1]</a:t>
            </a:r>
          </a:p>
          <a:p>
            <a:pPr lvl="1"/>
            <a:r>
              <a:rPr lang="en-US" sz="1600" dirty="0"/>
              <a:t>Defined in RFC 9000 [2]</a:t>
            </a:r>
          </a:p>
          <a:p>
            <a:pPr lvl="1"/>
            <a:r>
              <a:rPr lang="en-US" sz="1600" dirty="0"/>
              <a:t>QUIC is not an acronym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  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(but sure looks like one)</a:t>
            </a:r>
          </a:p>
          <a:p>
            <a:r>
              <a:rPr lang="en-US" sz="1600" dirty="0"/>
              <a:t>Combines handshake and encryption in a single step</a:t>
            </a:r>
          </a:p>
          <a:p>
            <a:r>
              <a:rPr lang="en-US" sz="1600" dirty="0"/>
              <a:t>Reduces Round-Trip-Time (RTT)</a:t>
            </a:r>
          </a:p>
          <a:p>
            <a:r>
              <a:rPr lang="en-US" sz="1600" dirty="0"/>
              <a:t>Multiplexes multiple streams over a single connection</a:t>
            </a:r>
          </a:p>
          <a:p>
            <a:r>
              <a:rPr lang="en-US" sz="1600" dirty="0"/>
              <a:t>Built-In congestion control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C814A34-DEFD-81F3-F9A3-8C28C8384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918149"/>
            <a:ext cx="6922008" cy="512228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4034CFF-E32E-EE2C-F6C1-D3237964D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495" y="6040434"/>
            <a:ext cx="692200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dirty="0">
                <a:latin typeface="Arial" panose="020B0604020202020204" pitchFamily="34" charset="0"/>
              </a:rPr>
              <a:t>Image From: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J.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Lorincz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Z.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Klarin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J.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Ozegovic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“A Comprehensive Overview of TCP Congestion Control in 5G Networks: Research Challenges and Future Perspectives,”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Sensors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vol. 21, pp. 1–41, Jun. 2021,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https://doi.org/10.3390/s21134510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3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E538E-DC6B-A66F-6427-0F2F2577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13BB1-03DA-F5E3-DDDE-6A47D8BD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B9732-21E2-1978-0902-2A3A7CF0D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/>
          <a:lstStyle/>
          <a:p>
            <a:r>
              <a:rPr lang="en-US" dirty="0"/>
              <a:t>Finding vectors in RFCs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B81E8B-E142-11CA-BCA9-2F7E79ED2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157787" cy="36158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Find fields with high entropy</a:t>
            </a:r>
          </a:p>
          <a:p>
            <a:pPr lvl="1"/>
            <a:r>
              <a:rPr lang="en-US" dirty="0"/>
              <a:t>Unique IDs</a:t>
            </a:r>
          </a:p>
          <a:p>
            <a:pPr lvl="1"/>
            <a:r>
              <a:rPr lang="en-US" dirty="0"/>
              <a:t>Nonce’s</a:t>
            </a:r>
          </a:p>
          <a:p>
            <a:pPr lvl="1"/>
            <a:r>
              <a:rPr lang="en-US" dirty="0"/>
              <a:t>GREAT FOR ENCRYPTED PAYLOADS!</a:t>
            </a:r>
          </a:p>
          <a:p>
            <a:r>
              <a:rPr lang="en-US" dirty="0"/>
              <a:t>Find fields with unstructured data</a:t>
            </a:r>
          </a:p>
          <a:p>
            <a:r>
              <a:rPr lang="en-US" dirty="0"/>
              <a:t>Find opportunities for timing channels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2BB3B-7802-7F2C-7A17-C602430F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53172"/>
            <a:ext cx="5758662" cy="738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C1C53F-067A-A533-F298-6242D88A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7002"/>
            <a:ext cx="5758662" cy="10748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E60354-DDC5-C36C-ADA0-E4B0E153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4909"/>
            <a:ext cx="5741190" cy="1032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2AB81-9275-4878-D080-D19159B0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566" y="4931078"/>
            <a:ext cx="382005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0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64FE-7E1A-2A76-55D6-4FFE3A4B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E7837-92FD-255D-0927-88F188F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B28DF-5780-4BAE-341F-B394EEDC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1E9DC5-A1A0-832A-6B6A-ADC9BF5CE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526866" cy="36158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Write/</a:t>
            </a:r>
            <a:r>
              <a:rPr lang="en-US" b="1" u="sng" dirty="0"/>
              <a:t>Reuse</a:t>
            </a:r>
            <a:r>
              <a:rPr lang="en-US" dirty="0"/>
              <a:t> Implementation</a:t>
            </a:r>
          </a:p>
          <a:p>
            <a:pPr lvl="1"/>
            <a:r>
              <a:rPr lang="en-US" dirty="0">
                <a:hlinkClick r:id="rId2"/>
              </a:rPr>
              <a:t>https://github.com/aiortc/aioquic</a:t>
            </a:r>
            <a:r>
              <a:rPr lang="en-US" dirty="0"/>
              <a:t> </a:t>
            </a:r>
          </a:p>
          <a:p>
            <a:r>
              <a:rPr lang="en-US" dirty="0"/>
              <a:t>Find where target field is set</a:t>
            </a:r>
          </a:p>
          <a:p>
            <a:r>
              <a:rPr lang="en-US" dirty="0"/>
              <a:t>Find how it is potentially tracked or modified</a:t>
            </a:r>
          </a:p>
          <a:p>
            <a:r>
              <a:rPr lang="en-US" dirty="0"/>
              <a:t>Plan a protocol</a:t>
            </a:r>
          </a:p>
          <a:p>
            <a:pPr lvl="1"/>
            <a:r>
              <a:rPr lang="en-US" dirty="0"/>
              <a:t>TCP/IP Tunneling</a:t>
            </a:r>
          </a:p>
          <a:p>
            <a:pPr lvl="1"/>
            <a:r>
              <a:rPr lang="en-US" dirty="0"/>
              <a:t>Custom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(if you have a 2-week deadline)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9368B-F3DF-1068-8A49-32B5A0CF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82" y="2253875"/>
            <a:ext cx="5711804" cy="373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D6505-4A1F-C90D-89CE-0A024746FD1C}"/>
              </a:ext>
            </a:extLst>
          </p:cNvPr>
          <p:cNvSpPr txBox="1"/>
          <p:nvPr/>
        </p:nvSpPr>
        <p:spPr>
          <a:xfrm>
            <a:off x="6265982" y="1847901"/>
            <a:ext cx="383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src/aioquic/quic/connection.py</a:t>
            </a:r>
          </a:p>
        </p:txBody>
      </p:sp>
    </p:spTree>
    <p:extLst>
      <p:ext uri="{BB962C8B-B14F-4D97-AF65-F5344CB8AC3E}">
        <p14:creationId xmlns:p14="http://schemas.microsoft.com/office/powerpoint/2010/main" val="314227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8845-AB43-B97C-56E0-064E93A7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E5069-2087-EE07-4964-3579D94E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B1F791-54AF-9AD2-BED4-BF4EBA98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CID Queue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14A74F-FE21-BCFB-6DE1-7E51ED9371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Message format:</a:t>
            </a:r>
          </a:p>
          <a:p>
            <a:pPr lvl="1"/>
            <a:r>
              <a:rPr lang="en-US" dirty="0"/>
              <a:t>m[message]</a:t>
            </a:r>
          </a:p>
          <a:p>
            <a:pPr lvl="1"/>
            <a:r>
              <a:rPr lang="en-US" dirty="0"/>
              <a:t>f[file bytes]</a:t>
            </a:r>
          </a:p>
          <a:p>
            <a:pPr lvl="1"/>
            <a:r>
              <a:rPr lang="en-US" dirty="0"/>
              <a:t>c[remote command]</a:t>
            </a:r>
          </a:p>
          <a:p>
            <a:pPr lvl="1"/>
            <a:r>
              <a:rPr lang="en-US" dirty="0"/>
              <a:t>k (keepalive)</a:t>
            </a:r>
          </a:p>
          <a:p>
            <a:r>
              <a:rPr lang="en-US" dirty="0"/>
              <a:t>Messages are queued and processed as connections are made</a:t>
            </a:r>
          </a:p>
          <a:p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C7CCCBD-D3E8-F86B-574E-A8EFEAFB5F98}"/>
              </a:ext>
            </a:extLst>
          </p:cNvPr>
          <p:cNvSpPr txBox="1">
            <a:spLocks/>
          </p:cNvSpPr>
          <p:nvPr/>
        </p:nvSpPr>
        <p:spPr>
          <a:xfrm>
            <a:off x="5994399" y="2505075"/>
            <a:ext cx="5568546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RSA 4096 for Asymmetric Encryption</a:t>
            </a:r>
          </a:p>
          <a:p>
            <a:pPr lvl="1"/>
            <a:r>
              <a:rPr lang="en-US" dirty="0"/>
              <a:t>Only public modulus exchanged</a:t>
            </a:r>
          </a:p>
          <a:p>
            <a:pPr lvl="1"/>
            <a:r>
              <a:rPr lang="en-US" dirty="0"/>
              <a:t>Public exponent/bit strength agreed to ahead of time</a:t>
            </a:r>
          </a:p>
          <a:p>
            <a:r>
              <a:rPr lang="en-US" dirty="0"/>
              <a:t>CID Generation</a:t>
            </a:r>
          </a:p>
          <a:p>
            <a:pPr lvl="1"/>
            <a:r>
              <a:rPr lang="en-US" dirty="0"/>
              <a:t>Create IV</a:t>
            </a:r>
          </a:p>
          <a:p>
            <a:pPr lvl="1"/>
            <a:r>
              <a:rPr lang="en-US" dirty="0"/>
              <a:t>Create an AES Key</a:t>
            </a:r>
          </a:p>
          <a:p>
            <a:pPr lvl="1"/>
            <a:r>
              <a:rPr lang="en-US" dirty="0"/>
              <a:t>Encrypt AES Key w/Private Key (</a:t>
            </a:r>
            <a:r>
              <a:rPr lang="en-US" dirty="0" err="1"/>
              <a:t>Ekey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Encrypt Message w/AES Key (</a:t>
            </a:r>
            <a:r>
              <a:rPr lang="en-US" dirty="0" err="1"/>
              <a:t>Emsg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Payload = IV + </a:t>
            </a:r>
            <a:r>
              <a:rPr lang="en-US" dirty="0" err="1"/>
              <a:t>Ekey</a:t>
            </a:r>
            <a:r>
              <a:rPr lang="en-US" dirty="0"/>
              <a:t> + </a:t>
            </a:r>
            <a:r>
              <a:rPr lang="en-US" dirty="0" err="1"/>
              <a:t>Emsg</a:t>
            </a:r>
            <a:endParaRPr lang="en-US" dirty="0"/>
          </a:p>
          <a:p>
            <a:pPr lvl="1"/>
            <a:r>
              <a:rPr lang="en-US" dirty="0"/>
              <a:t>Chunk into 64-bit chunks</a:t>
            </a:r>
          </a:p>
          <a:p>
            <a:pPr lvl="1"/>
            <a:r>
              <a:rPr lang="en-US" dirty="0"/>
              <a:t>Use chunks as CIDs for new connections</a:t>
            </a:r>
          </a:p>
        </p:txBody>
      </p:sp>
    </p:spTree>
    <p:extLst>
      <p:ext uri="{BB962C8B-B14F-4D97-AF65-F5344CB8AC3E}">
        <p14:creationId xmlns:p14="http://schemas.microsoft.com/office/powerpoint/2010/main" val="145042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8261-0FF0-1C2B-79BD-CCBB24617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B3F8E-E8C5-7882-A985-D5FF7003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FCDA11-1E85-A767-C67B-C379E939A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7185609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Send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BF808B-91E7-0639-1528-A3D84C444470}"/>
              </a:ext>
            </a:extLst>
          </p:cNvPr>
          <p:cNvSpPr/>
          <p:nvPr/>
        </p:nvSpPr>
        <p:spPr>
          <a:xfrm>
            <a:off x="755621" y="2681583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Open Connection 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6DB40482-DACF-266D-BD50-DE17992F11EA}"/>
              </a:ext>
            </a:extLst>
          </p:cNvPr>
          <p:cNvSpPr/>
          <p:nvPr/>
        </p:nvSpPr>
        <p:spPr>
          <a:xfrm>
            <a:off x="5179755" y="2509715"/>
            <a:ext cx="1583647" cy="1144639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Queue Empty?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F1789C-6686-E7E7-064C-72F805A7FBA2}"/>
              </a:ext>
            </a:extLst>
          </p:cNvPr>
          <p:cNvSpPr/>
          <p:nvPr/>
        </p:nvSpPr>
        <p:spPr>
          <a:xfrm>
            <a:off x="3194796" y="4121986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Chunk/Queue</a:t>
            </a:r>
          </a:p>
          <a:p>
            <a:pPr algn="ctr"/>
            <a:r>
              <a:rPr lang="en-US" sz="1400" dirty="0"/>
              <a:t>Public Key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C0A512-6872-CCEE-22CF-87876A6466A8}"/>
              </a:ext>
            </a:extLst>
          </p:cNvPr>
          <p:cNvSpPr/>
          <p:nvPr/>
        </p:nvSpPr>
        <p:spPr>
          <a:xfrm>
            <a:off x="3194797" y="5390524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Dequeue and Set CID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3E42DC-6C56-EE88-A228-A276A8BE4A33}"/>
              </a:ext>
            </a:extLst>
          </p:cNvPr>
          <p:cNvSpPr/>
          <p:nvPr/>
        </p:nvSpPr>
        <p:spPr>
          <a:xfrm>
            <a:off x="755620" y="5390524"/>
            <a:ext cx="1362271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Wait for New Connection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B54675A5-20D0-014D-BA68-E04FE2D978A5}"/>
              </a:ext>
            </a:extLst>
          </p:cNvPr>
          <p:cNvCxnSpPr>
            <a:cxnSpLocks/>
            <a:stCxn id="55" idx="0"/>
            <a:endCxn id="13" idx="2"/>
          </p:cNvCxnSpPr>
          <p:nvPr/>
        </p:nvCxnSpPr>
        <p:spPr>
          <a:xfrm rot="5400000" flipH="1" flipV="1">
            <a:off x="482739" y="4436507"/>
            <a:ext cx="1908035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71BA5-661C-7500-5A9E-061EC703B478}"/>
              </a:ext>
            </a:extLst>
          </p:cNvPr>
          <p:cNvSpPr/>
          <p:nvPr/>
        </p:nvSpPr>
        <p:spPr>
          <a:xfrm>
            <a:off x="9819726" y="5390524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Encrypt, Chunk and Queue</a:t>
            </a:r>
          </a:p>
          <a:p>
            <a:pPr algn="ctr"/>
            <a:r>
              <a:rPr lang="en-US" sz="1400" dirty="0"/>
              <a:t>Message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014CEB-7D0C-B2AC-FD79-252864A5D58E}"/>
              </a:ext>
            </a:extLst>
          </p:cNvPr>
          <p:cNvSpPr/>
          <p:nvPr/>
        </p:nvSpPr>
        <p:spPr>
          <a:xfrm>
            <a:off x="9826075" y="2681581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New Message Queued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034B5CA-2414-CC10-1005-273100C685EC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 rot="5400000">
            <a:off x="9550018" y="4433331"/>
            <a:ext cx="1908037" cy="634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52F839-8BCA-0895-73A6-EF0EF8A91078}"/>
              </a:ext>
            </a:extLst>
          </p:cNvPr>
          <p:cNvSpPr/>
          <p:nvPr/>
        </p:nvSpPr>
        <p:spPr>
          <a:xfrm>
            <a:off x="7269861" y="2681581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Chunk/Queue</a:t>
            </a:r>
          </a:p>
          <a:p>
            <a:pPr algn="ctr"/>
            <a:r>
              <a:rPr lang="en-US" sz="1400" dirty="0"/>
              <a:t>Keepalive</a:t>
            </a:r>
          </a:p>
        </p:txBody>
      </p:sp>
      <p:sp>
        <p:nvSpPr>
          <p:cNvPr id="36" name="Diamond 35">
            <a:extLst>
              <a:ext uri="{FF2B5EF4-FFF2-40B4-BE49-F238E27FC236}">
                <a16:creationId xmlns:a16="http://schemas.microsoft.com/office/drawing/2014/main" id="{35C5F80C-D094-B639-E785-1951756701E1}"/>
              </a:ext>
            </a:extLst>
          </p:cNvPr>
          <p:cNvSpPr/>
          <p:nvPr/>
        </p:nvSpPr>
        <p:spPr>
          <a:xfrm>
            <a:off x="3084108" y="2509715"/>
            <a:ext cx="1583647" cy="1144639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Sent Key?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82ADB23-F845-EB16-505E-EEE422154CA5}"/>
              </a:ext>
            </a:extLst>
          </p:cNvPr>
          <p:cNvCxnSpPr>
            <a:stCxn id="13" idx="3"/>
            <a:endCxn id="36" idx="1"/>
          </p:cNvCxnSpPr>
          <p:nvPr/>
        </p:nvCxnSpPr>
        <p:spPr>
          <a:xfrm flipV="1">
            <a:off x="2117891" y="3082035"/>
            <a:ext cx="96621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FC8A48B-52E5-DE5B-0002-3E324FB1F3BB}"/>
              </a:ext>
            </a:extLst>
          </p:cNvPr>
          <p:cNvCxnSpPr>
            <a:stCxn id="36" idx="3"/>
            <a:endCxn id="14" idx="1"/>
          </p:cNvCxnSpPr>
          <p:nvPr/>
        </p:nvCxnSpPr>
        <p:spPr>
          <a:xfrm>
            <a:off x="4667755" y="3082035"/>
            <a:ext cx="512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172531EA-8BF9-722D-681D-A214DDC35E5A}"/>
              </a:ext>
            </a:extLst>
          </p:cNvPr>
          <p:cNvCxnSpPr>
            <a:stCxn id="14" idx="3"/>
            <a:endCxn id="35" idx="1"/>
          </p:cNvCxnSpPr>
          <p:nvPr/>
        </p:nvCxnSpPr>
        <p:spPr>
          <a:xfrm flipV="1">
            <a:off x="6763402" y="3082034"/>
            <a:ext cx="506459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9151017-B4E7-A8AE-54FA-E96F42B8BF57}"/>
              </a:ext>
            </a:extLst>
          </p:cNvPr>
          <p:cNvCxnSpPr>
            <a:cxnSpLocks/>
            <a:stCxn id="35" idx="2"/>
            <a:endCxn id="45" idx="3"/>
          </p:cNvCxnSpPr>
          <p:nvPr/>
        </p:nvCxnSpPr>
        <p:spPr>
          <a:xfrm rot="5400000">
            <a:off x="5099787" y="2939768"/>
            <a:ext cx="2308490" cy="33939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133C5B6-2513-664F-EEBA-E45F03616258}"/>
              </a:ext>
            </a:extLst>
          </p:cNvPr>
          <p:cNvCxnSpPr>
            <a:cxnSpLocks/>
            <a:stCxn id="14" idx="2"/>
            <a:endCxn id="45" idx="3"/>
          </p:cNvCxnSpPr>
          <p:nvPr/>
        </p:nvCxnSpPr>
        <p:spPr>
          <a:xfrm rot="5400000">
            <a:off x="4196012" y="4015409"/>
            <a:ext cx="2136623" cy="14145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DD19354-6CC0-67CD-36E6-2F7462A69A34}"/>
              </a:ext>
            </a:extLst>
          </p:cNvPr>
          <p:cNvCxnSpPr>
            <a:stCxn id="36" idx="2"/>
            <a:endCxn id="24" idx="0"/>
          </p:cNvCxnSpPr>
          <p:nvPr/>
        </p:nvCxnSpPr>
        <p:spPr>
          <a:xfrm rot="5400000">
            <a:off x="3642116" y="3888170"/>
            <a:ext cx="46763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E7C9895-A852-1FC5-B58D-64B154643D4D}"/>
              </a:ext>
            </a:extLst>
          </p:cNvPr>
          <p:cNvCxnSpPr>
            <a:cxnSpLocks/>
            <a:stCxn id="24" idx="2"/>
            <a:endCxn id="45" idx="0"/>
          </p:cNvCxnSpPr>
          <p:nvPr/>
        </p:nvCxnSpPr>
        <p:spPr>
          <a:xfrm rot="16200000" flipH="1">
            <a:off x="3642115" y="5156707"/>
            <a:ext cx="467632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6056268-7026-DC73-B9CB-A6CE57DA0C0A}"/>
              </a:ext>
            </a:extLst>
          </p:cNvPr>
          <p:cNvCxnSpPr>
            <a:cxnSpLocks/>
            <a:stCxn id="45" idx="1"/>
            <a:endCxn id="55" idx="3"/>
          </p:cNvCxnSpPr>
          <p:nvPr/>
        </p:nvCxnSpPr>
        <p:spPr>
          <a:xfrm rot="10800000">
            <a:off x="2117891" y="5790977"/>
            <a:ext cx="1076906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67D6A2E8-8486-F9B8-F1FF-E094F2120D64}"/>
              </a:ext>
            </a:extLst>
          </p:cNvPr>
          <p:cNvSpPr txBox="1"/>
          <p:nvPr/>
        </p:nvSpPr>
        <p:spPr>
          <a:xfrm>
            <a:off x="3837010" y="356799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983230B-FD02-4BCC-AEFE-E01E1F9EC9C8}"/>
              </a:ext>
            </a:extLst>
          </p:cNvPr>
          <p:cNvSpPr txBox="1"/>
          <p:nvPr/>
        </p:nvSpPr>
        <p:spPr>
          <a:xfrm>
            <a:off x="4573924" y="271621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7AA0906-96C8-4A08-7C7E-53E4AE9CFB20}"/>
              </a:ext>
            </a:extLst>
          </p:cNvPr>
          <p:cNvSpPr txBox="1"/>
          <p:nvPr/>
        </p:nvSpPr>
        <p:spPr>
          <a:xfrm>
            <a:off x="6608552" y="272826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79F21E4-B146-D7BF-C1AD-9202C4EB94EF}"/>
              </a:ext>
            </a:extLst>
          </p:cNvPr>
          <p:cNvSpPr txBox="1"/>
          <p:nvPr/>
        </p:nvSpPr>
        <p:spPr>
          <a:xfrm>
            <a:off x="6025005" y="356799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75881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E54AB-1DD5-02C1-A55B-7B40269C0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A88AEA-3A2C-5A9E-9B1B-885C486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AAB68D-6F1C-0B8A-F242-609F04B1E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7185609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Receive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275D2F-36FC-724C-E307-95E4F5C93981}"/>
              </a:ext>
            </a:extLst>
          </p:cNvPr>
          <p:cNvSpPr/>
          <p:nvPr/>
        </p:nvSpPr>
        <p:spPr>
          <a:xfrm>
            <a:off x="742494" y="2668883"/>
            <a:ext cx="1362270" cy="7835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New</a:t>
            </a:r>
          </a:p>
          <a:p>
            <a:pPr algn="ctr"/>
            <a:r>
              <a:rPr lang="en-US" sz="1400" dirty="0"/>
              <a:t>Connection</a:t>
            </a:r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BA6AFDE5-DAEE-6786-3735-6832F39ECB56}"/>
              </a:ext>
            </a:extLst>
          </p:cNvPr>
          <p:cNvSpPr/>
          <p:nvPr/>
        </p:nvSpPr>
        <p:spPr>
          <a:xfrm>
            <a:off x="4177632" y="2558114"/>
            <a:ext cx="1362269" cy="10224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Seen IP?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10713A-8D5D-F826-1808-E690480C0B0E}"/>
              </a:ext>
            </a:extLst>
          </p:cNvPr>
          <p:cNvSpPr/>
          <p:nvPr/>
        </p:nvSpPr>
        <p:spPr>
          <a:xfrm>
            <a:off x="4177631" y="3950697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RSA Key from CIDs</a:t>
            </a:r>
          </a:p>
        </p:txBody>
      </p:sp>
      <p:sp>
        <p:nvSpPr>
          <p:cNvPr id="30" name="Diamond 29">
            <a:extLst>
              <a:ext uri="{FF2B5EF4-FFF2-40B4-BE49-F238E27FC236}">
                <a16:creationId xmlns:a16="http://schemas.microsoft.com/office/drawing/2014/main" id="{9F45DB2B-355D-665C-D524-4F16C421A6F3}"/>
              </a:ext>
            </a:extLst>
          </p:cNvPr>
          <p:cNvSpPr/>
          <p:nvPr/>
        </p:nvSpPr>
        <p:spPr>
          <a:xfrm>
            <a:off x="5843614" y="2556656"/>
            <a:ext cx="1362269" cy="10224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Have RSA Key?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EBE8285-607F-5105-1EBA-7ED14DC72AB3}"/>
              </a:ext>
            </a:extLst>
          </p:cNvPr>
          <p:cNvCxnSpPr>
            <a:cxnSpLocks/>
            <a:stCxn id="30" idx="2"/>
            <a:endCxn id="24" idx="3"/>
          </p:cNvCxnSpPr>
          <p:nvPr/>
        </p:nvCxnSpPr>
        <p:spPr>
          <a:xfrm rot="5400000">
            <a:off x="5646301" y="3472701"/>
            <a:ext cx="772049" cy="98484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0829F45-9A09-AA97-E2FA-1E32C330491B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 flipV="1">
            <a:off x="5539901" y="3067879"/>
            <a:ext cx="303713" cy="145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714F6C6D-1B84-3A88-61AF-3165ACE8E491}"/>
              </a:ext>
            </a:extLst>
          </p:cNvPr>
          <p:cNvCxnSpPr>
            <a:cxnSpLocks/>
            <a:stCxn id="14" idx="2"/>
            <a:endCxn id="24" idx="0"/>
          </p:cNvCxnSpPr>
          <p:nvPr/>
        </p:nvCxnSpPr>
        <p:spPr>
          <a:xfrm rot="5400000">
            <a:off x="4673698" y="3765628"/>
            <a:ext cx="37013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295FA60-701F-2EF6-5A86-357E9602A160}"/>
              </a:ext>
            </a:extLst>
          </p:cNvPr>
          <p:cNvSpPr/>
          <p:nvPr/>
        </p:nvSpPr>
        <p:spPr>
          <a:xfrm>
            <a:off x="2458474" y="2668883"/>
            <a:ext cx="1362270" cy="800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Extract CID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9CD68E-97F5-5364-1120-6075360C30F6}"/>
              </a:ext>
            </a:extLst>
          </p:cNvPr>
          <p:cNvSpPr/>
          <p:nvPr/>
        </p:nvSpPr>
        <p:spPr>
          <a:xfrm>
            <a:off x="7670512" y="2668883"/>
            <a:ext cx="1362269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Add CID to Buffer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DB0A98-DEA7-D955-7337-AC2FE9A60A8B}"/>
              </a:ext>
            </a:extLst>
          </p:cNvPr>
          <p:cNvSpPr/>
          <p:nvPr/>
        </p:nvSpPr>
        <p:spPr>
          <a:xfrm>
            <a:off x="7670513" y="3826387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Attempt Decryption of Buffer</a:t>
            </a:r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A486A3E2-ADC6-B98B-A8DC-ED00568BE217}"/>
              </a:ext>
            </a:extLst>
          </p:cNvPr>
          <p:cNvSpPr/>
          <p:nvPr/>
        </p:nvSpPr>
        <p:spPr>
          <a:xfrm>
            <a:off x="7676862" y="4900203"/>
            <a:ext cx="1355919" cy="1022445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Success?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1A1108B-8289-8AD3-9227-A54B9BA60B3D}"/>
              </a:ext>
            </a:extLst>
          </p:cNvPr>
          <p:cNvCxnSpPr>
            <a:cxnSpLocks/>
            <a:stCxn id="30" idx="3"/>
            <a:endCxn id="46" idx="1"/>
          </p:cNvCxnSpPr>
          <p:nvPr/>
        </p:nvCxnSpPr>
        <p:spPr>
          <a:xfrm>
            <a:off x="7205883" y="3067879"/>
            <a:ext cx="464629" cy="14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57B10CD-9838-EDE8-09B4-3544EB2A0FEA}"/>
              </a:ext>
            </a:extLst>
          </p:cNvPr>
          <p:cNvSpPr/>
          <p:nvPr/>
        </p:nvSpPr>
        <p:spPr>
          <a:xfrm>
            <a:off x="9553325" y="5008085"/>
            <a:ext cx="1362270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Queue Confirmation</a:t>
            </a:r>
          </a:p>
          <a:p>
            <a:pPr algn="ctr"/>
            <a:r>
              <a:rPr lang="en-US" sz="1400" dirty="0"/>
              <a:t>Message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CBC6F0-1F1D-930D-F2EA-16C4DAEF9F4F}"/>
              </a:ext>
            </a:extLst>
          </p:cNvPr>
          <p:cNvSpPr/>
          <p:nvPr/>
        </p:nvSpPr>
        <p:spPr>
          <a:xfrm>
            <a:off x="742494" y="5013977"/>
            <a:ext cx="1368619" cy="8009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Wait for New Connection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89AFB78-F8F8-A376-2A65-FDF7E46F1A15}"/>
              </a:ext>
            </a:extLst>
          </p:cNvPr>
          <p:cNvCxnSpPr>
            <a:cxnSpLocks/>
            <a:stCxn id="51" idx="1"/>
            <a:endCxn id="55" idx="3"/>
          </p:cNvCxnSpPr>
          <p:nvPr/>
        </p:nvCxnSpPr>
        <p:spPr>
          <a:xfrm rot="10800000" flipV="1">
            <a:off x="2111114" y="5411426"/>
            <a:ext cx="5565749" cy="300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0CE1F2D-EE42-4CC2-2ED7-9B5DF6ACB380}"/>
              </a:ext>
            </a:extLst>
          </p:cNvPr>
          <p:cNvCxnSpPr>
            <a:cxnSpLocks/>
            <a:stCxn id="45" idx="3"/>
            <a:endCxn id="14" idx="1"/>
          </p:cNvCxnSpPr>
          <p:nvPr/>
        </p:nvCxnSpPr>
        <p:spPr>
          <a:xfrm>
            <a:off x="3820744" y="3069336"/>
            <a:ext cx="35688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D9EC4F79-ABF6-34F1-2716-E0ECFB3958A9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16200000" flipH="1">
            <a:off x="8173348" y="3648087"/>
            <a:ext cx="356598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C4363218-C9E8-7873-4C21-207B5793341A}"/>
              </a:ext>
            </a:extLst>
          </p:cNvPr>
          <p:cNvCxnSpPr>
            <a:cxnSpLocks/>
            <a:stCxn id="47" idx="2"/>
            <a:endCxn id="51" idx="0"/>
          </p:cNvCxnSpPr>
          <p:nvPr/>
        </p:nvCxnSpPr>
        <p:spPr>
          <a:xfrm rot="16200000" flipH="1">
            <a:off x="8216780" y="4762161"/>
            <a:ext cx="272910" cy="317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3EC1BD2C-08B2-2F1E-39B0-429FBEF5344D}"/>
              </a:ext>
            </a:extLst>
          </p:cNvPr>
          <p:cNvCxnSpPr>
            <a:cxnSpLocks/>
            <a:stCxn id="54" idx="2"/>
            <a:endCxn id="55" idx="2"/>
          </p:cNvCxnSpPr>
          <p:nvPr/>
        </p:nvCxnSpPr>
        <p:spPr>
          <a:xfrm rot="5400000">
            <a:off x="5827686" y="1408109"/>
            <a:ext cx="5892" cy="8807656"/>
          </a:xfrm>
          <a:prstGeom prst="bentConnector3">
            <a:avLst>
              <a:gd name="adj1" fmla="val 397983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6561A02F-4F4F-18F4-56C7-A54D777ACB33}"/>
              </a:ext>
            </a:extLst>
          </p:cNvPr>
          <p:cNvCxnSpPr>
            <a:cxnSpLocks/>
            <a:stCxn id="51" idx="3"/>
            <a:endCxn id="54" idx="1"/>
          </p:cNvCxnSpPr>
          <p:nvPr/>
        </p:nvCxnSpPr>
        <p:spPr>
          <a:xfrm flipV="1">
            <a:off x="9032781" y="5408538"/>
            <a:ext cx="520544" cy="28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196D953-2467-27C9-1768-EA44A5C43425}"/>
              </a:ext>
            </a:extLst>
          </p:cNvPr>
          <p:cNvCxnSpPr>
            <a:cxnSpLocks/>
            <a:stCxn id="24" idx="2"/>
            <a:endCxn id="55" idx="3"/>
          </p:cNvCxnSpPr>
          <p:nvPr/>
        </p:nvCxnSpPr>
        <p:spPr>
          <a:xfrm rot="5400000">
            <a:off x="3153527" y="3709190"/>
            <a:ext cx="662827" cy="274765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DD29A96-3BB2-CA66-79BF-728B45889AD9}"/>
              </a:ext>
            </a:extLst>
          </p:cNvPr>
          <p:cNvCxnSpPr>
            <a:cxnSpLocks/>
            <a:stCxn id="55" idx="0"/>
            <a:endCxn id="13" idx="2"/>
          </p:cNvCxnSpPr>
          <p:nvPr/>
        </p:nvCxnSpPr>
        <p:spPr>
          <a:xfrm rot="16200000" flipV="1">
            <a:off x="644469" y="4231641"/>
            <a:ext cx="1561497" cy="31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5BE076F-8B64-219B-AE8A-849CC3A62577}"/>
              </a:ext>
            </a:extLst>
          </p:cNvPr>
          <p:cNvSpPr txBox="1"/>
          <p:nvPr/>
        </p:nvSpPr>
        <p:spPr>
          <a:xfrm>
            <a:off x="5382058" y="270246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DC9E7AB-5D64-C7E5-3736-CCC1998D7736}"/>
              </a:ext>
            </a:extLst>
          </p:cNvPr>
          <p:cNvSpPr txBox="1"/>
          <p:nvPr/>
        </p:nvSpPr>
        <p:spPr>
          <a:xfrm>
            <a:off x="7054027" y="27203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5383D17-BBE9-9747-642A-71CE28CEEC46}"/>
              </a:ext>
            </a:extLst>
          </p:cNvPr>
          <p:cNvSpPr txBox="1"/>
          <p:nvPr/>
        </p:nvSpPr>
        <p:spPr>
          <a:xfrm>
            <a:off x="4918061" y="345248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D6CF0FE-CF52-D1BB-5B75-B03DE374E848}"/>
              </a:ext>
            </a:extLst>
          </p:cNvPr>
          <p:cNvSpPr txBox="1"/>
          <p:nvPr/>
        </p:nvSpPr>
        <p:spPr>
          <a:xfrm>
            <a:off x="6505714" y="3481081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BD51964-0DF5-B2B9-5DFC-AA1C58921789}"/>
              </a:ext>
            </a:extLst>
          </p:cNvPr>
          <p:cNvSpPr txBox="1"/>
          <p:nvPr/>
        </p:nvSpPr>
        <p:spPr>
          <a:xfrm>
            <a:off x="7412541" y="5083016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E654700-72FD-A133-D020-FA6E6FCE7FD5}"/>
              </a:ext>
            </a:extLst>
          </p:cNvPr>
          <p:cNvSpPr txBox="1"/>
          <p:nvPr/>
        </p:nvSpPr>
        <p:spPr>
          <a:xfrm>
            <a:off x="8890632" y="50830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594EA07D-1A41-D1DD-DD45-6560D5ADCB32}"/>
              </a:ext>
            </a:extLst>
          </p:cNvPr>
          <p:cNvCxnSpPr>
            <a:cxnSpLocks/>
            <a:stCxn id="13" idx="3"/>
            <a:endCxn id="45" idx="1"/>
          </p:cNvCxnSpPr>
          <p:nvPr/>
        </p:nvCxnSpPr>
        <p:spPr>
          <a:xfrm>
            <a:off x="2104764" y="3060682"/>
            <a:ext cx="353710" cy="86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8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EB40C2-3DE2-BA89-A71E-71AC2A26502F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6A5FB-A82D-29CA-28E1-B7C0F081E786}"/>
              </a:ext>
            </a:extLst>
          </p:cNvPr>
          <p:cNvSpPr/>
          <p:nvPr/>
        </p:nvSpPr>
        <p:spPr>
          <a:xfrm>
            <a:off x="3334655" y="4118426"/>
            <a:ext cx="573313" cy="355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54EE8-4166-2702-B1C1-AC05DD74CB77}"/>
              </a:ext>
            </a:extLst>
          </p:cNvPr>
          <p:cNvSpPr/>
          <p:nvPr/>
        </p:nvSpPr>
        <p:spPr>
          <a:xfrm>
            <a:off x="9310916" y="58238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4779C-9AAF-C405-39CB-2F6AD6F28722}"/>
              </a:ext>
            </a:extLst>
          </p:cNvPr>
          <p:cNvSpPr/>
          <p:nvPr/>
        </p:nvSpPr>
        <p:spPr>
          <a:xfrm>
            <a:off x="8281481" y="2122712"/>
            <a:ext cx="575864" cy="355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2EF19B-4F8C-C5FD-741E-E02A6DF0499D}"/>
              </a:ext>
            </a:extLst>
          </p:cNvPr>
          <p:cNvSpPr/>
          <p:nvPr/>
        </p:nvSpPr>
        <p:spPr>
          <a:xfrm>
            <a:off x="9310916" y="576943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cwhoami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D8AE2E-9C45-28BB-1894-BE1016834483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0FACCD-1C0C-EA3B-915E-8DFBE5DE50C7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028594-53D2-1895-B871-BDFA0E115710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2EA3FB-D59A-557A-6F3F-B24C0F77F2CA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7A3C4C-C530-B142-22CB-A833AF3DBB1A}"/>
              </a:ext>
            </a:extLst>
          </p:cNvPr>
          <p:cNvSpPr/>
          <p:nvPr/>
        </p:nvSpPr>
        <p:spPr>
          <a:xfrm>
            <a:off x="1139370" y="5829495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mnuvious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34F529-A3E2-F9F6-5369-DB0B2987256B}"/>
              </a:ext>
            </a:extLst>
          </p:cNvPr>
          <p:cNvSpPr/>
          <p:nvPr/>
        </p:nvSpPr>
        <p:spPr>
          <a:xfrm>
            <a:off x="9310916" y="58111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1C5035-B03D-2579-5D97-1686FF6C958B}"/>
              </a:ext>
            </a:extLst>
          </p:cNvPr>
          <p:cNvSpPr/>
          <p:nvPr/>
        </p:nvSpPr>
        <p:spPr>
          <a:xfrm>
            <a:off x="8128002" y="1850568"/>
            <a:ext cx="885373" cy="2852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A79B9DF6-FC0A-FFC4-03AE-366C8008337E}"/>
              </a:ext>
            </a:extLst>
          </p:cNvPr>
          <p:cNvSpPr/>
          <p:nvPr/>
        </p:nvSpPr>
        <p:spPr>
          <a:xfrm>
            <a:off x="9013375" y="1850569"/>
            <a:ext cx="2336800" cy="2852057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2C1E6-F50A-6B22-EA65-7E052CDDE725}"/>
              </a:ext>
            </a:extLst>
          </p:cNvPr>
          <p:cNvSpPr/>
          <p:nvPr/>
        </p:nvSpPr>
        <p:spPr>
          <a:xfrm>
            <a:off x="3178626" y="1850568"/>
            <a:ext cx="885373" cy="2852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DDFD7CA-4DFA-F281-6899-2F3568C7DA1E}"/>
              </a:ext>
            </a:extLst>
          </p:cNvPr>
          <p:cNvSpPr/>
          <p:nvPr/>
        </p:nvSpPr>
        <p:spPr>
          <a:xfrm>
            <a:off x="841827" y="1850570"/>
            <a:ext cx="2336800" cy="2852057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79EE7-677B-8BAD-4769-E82F914D1261}"/>
              </a:ext>
            </a:extLst>
          </p:cNvPr>
          <p:cNvSpPr/>
          <p:nvPr/>
        </p:nvSpPr>
        <p:spPr>
          <a:xfrm>
            <a:off x="841827" y="246743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Operations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4FC0DE-885B-2ACB-6FC1-B8E47BABBF39}"/>
              </a:ext>
            </a:extLst>
          </p:cNvPr>
          <p:cNvSpPr/>
          <p:nvPr/>
        </p:nvSpPr>
        <p:spPr>
          <a:xfrm>
            <a:off x="841826" y="5493658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</a:t>
            </a:r>
            <a:r>
              <a:rPr lang="en-US" dirty="0" err="1"/>
              <a:t>aioquic</a:t>
            </a:r>
            <a:r>
              <a:rPr lang="en-US" dirty="0"/>
              <a:t> operations.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D4AA16-9D37-3270-23E9-CAA4C6314E1B}"/>
              </a:ext>
            </a:extLst>
          </p:cNvPr>
          <p:cNvSpPr txBox="1"/>
          <p:nvPr/>
        </p:nvSpPr>
        <p:spPr>
          <a:xfrm>
            <a:off x="1430581" y="1844933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8F33F-C575-11BD-8B32-26B43CF25474}"/>
              </a:ext>
            </a:extLst>
          </p:cNvPr>
          <p:cNvSpPr txBox="1"/>
          <p:nvPr/>
        </p:nvSpPr>
        <p:spPr>
          <a:xfrm>
            <a:off x="9602127" y="1809041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</p:spTree>
    <p:extLst>
      <p:ext uri="{BB962C8B-B14F-4D97-AF65-F5344CB8AC3E}">
        <p14:creationId xmlns:p14="http://schemas.microsoft.com/office/powerpoint/2010/main" val="12005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3.95833E-6 -0.25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04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00013 0.453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0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-0.000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25717 L -0.67019 -0.633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5371 L 3.75E-6 0.508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625 -0.0013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25717 L 0.67032 -0.6321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4.58333E-6 -0.25718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494 0.00115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4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255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50811 L -0.67019 0.6030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6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4.58333E-6 -0.25532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-3.75E-6 -0.30949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30949 L -4.58333E-6 -0.25787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2" grpId="8" animBg="1"/>
      <p:bldP spid="17" grpId="0" animBg="1"/>
      <p:bldP spid="17" grpId="1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32" grpId="0" animBg="1"/>
      <p:bldP spid="32" grpId="1" animBg="1"/>
      <p:bldP spid="32" grpId="2" animBg="1"/>
      <p:bldP spid="32" grpId="3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46D7-B1B2-F879-1CFB-86B4EC00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8D63DB-F4A9-3B74-027C-DFAA7695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1C685D-F113-7744-84A3-7DA0BE546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Bandwidth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4C2644-BC5B-2197-89C1-C0763EB10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64" y="3214215"/>
            <a:ext cx="6611273" cy="2438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9E8837-E3F1-45FF-E53B-ADEE90BA6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947" y="2254996"/>
            <a:ext cx="4933232" cy="43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2F95D-2008-C0BE-7DD8-D6E5CED3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2B559C-A2A8-D167-7E80-B3BEE6EF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AC9DA7-36F8-E0E4-1668-BB713070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1113835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Page Loads to Extract 4096 Bit RSA Private Key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4656E-AFA3-D5C4-0AF2-16259ACDC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695" y="2423440"/>
            <a:ext cx="5364953" cy="361249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9350B2-6361-01BF-978B-E77CC6B65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14440"/>
              </p:ext>
            </p:extLst>
          </p:nvPr>
        </p:nvGraphicFramePr>
        <p:xfrm>
          <a:off x="1126385" y="2631693"/>
          <a:ext cx="3381219" cy="3608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657">
                  <a:extLst>
                    <a:ext uri="{9D8B030D-6E8A-4147-A177-3AD203B41FA5}">
                      <a16:colId xmlns:a16="http://schemas.microsoft.com/office/drawing/2014/main" val="1923676173"/>
                    </a:ext>
                  </a:extLst>
                </a:gridCol>
                <a:gridCol w="2704562">
                  <a:extLst>
                    <a:ext uri="{9D8B030D-6E8A-4147-A177-3AD203B41FA5}">
                      <a16:colId xmlns:a16="http://schemas.microsoft.com/office/drawing/2014/main" val="1963426300"/>
                    </a:ext>
                  </a:extLst>
                </a:gridCol>
              </a:tblGrid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</a:t>
                      </a:r>
                      <a:r>
                        <a:rPr lang="en-US" sz="2000" u="none" strike="noStrike" baseline="-25000" dirty="0">
                          <a:effectLst/>
                        </a:rPr>
                        <a:t>r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21 con / 8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4797927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L</a:t>
                      </a:r>
                      <a:r>
                        <a:rPr lang="en-US" sz="2000" u="none" strike="noStrike" baseline="-25000" dirty="0" err="1">
                          <a:effectLst/>
                        </a:rPr>
                        <a:t>cid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852584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baseline="-25000" dirty="0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400502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B</a:t>
                      </a:r>
                      <a:r>
                        <a:rPr lang="en-US" sz="2000" u="none" strike="noStrike" baseline="-25000" dirty="0" err="1">
                          <a:effectLst/>
                        </a:rPr>
                        <a:t>iv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401312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B</a:t>
                      </a:r>
                      <a:r>
                        <a:rPr lang="en-US" sz="2000" u="none" strike="noStrike" baseline="-25000" dirty="0" err="1">
                          <a:effectLst/>
                        </a:rPr>
                        <a:t>rsa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0113884"/>
                  </a:ext>
                </a:extLst>
              </a:tr>
              <a:tr h="404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R</a:t>
                      </a:r>
                      <a:r>
                        <a:rPr lang="en-US" sz="2000" u="none" strike="noStrike" baseline="-25000" dirty="0" err="1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 (uncompressed)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81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10.3 byte/sec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3681446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49.5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53419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9E687D-20D3-8A6B-6ED1-CF1EBB5767D6}"/>
              </a:ext>
            </a:extLst>
          </p:cNvPr>
          <p:cNvSpPr txBox="1"/>
          <p:nvPr/>
        </p:nvSpPr>
        <p:spPr>
          <a:xfrm>
            <a:off x="5517695" y="6080646"/>
            <a:ext cx="536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Connections with 64- and 160-bit CIDs </a:t>
            </a:r>
          </a:p>
        </p:txBody>
      </p:sp>
    </p:spTree>
    <p:extLst>
      <p:ext uri="{BB962C8B-B14F-4D97-AF65-F5344CB8AC3E}">
        <p14:creationId xmlns:p14="http://schemas.microsoft.com/office/powerpoint/2010/main" val="351239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3F0E-A845-583C-6013-78FCEE95E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FFF0-D86E-6D16-2B27-25B64867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J. </a:t>
            </a:r>
            <a:r>
              <a:rPr lang="en-US" sz="1400" dirty="0" err="1"/>
              <a:t>Roskind</a:t>
            </a:r>
            <a:r>
              <a:rPr lang="en-US" sz="1400" dirty="0"/>
              <a:t>, “QUIC: Design Document and Specification Rationale,” Google-Docs, Apr. 2012. Available: </a:t>
            </a:r>
            <a:r>
              <a:rPr lang="en-US" sz="1400" dirty="0">
                <a:hlinkClick r:id="rId2"/>
              </a:rPr>
              <a:t>https://docs.google.com/document/d/1RNHkx_VvKWyWg6Lr8SZ-saqsQx7rFV-ev2jRFUoVD34</a:t>
            </a:r>
            <a:r>
              <a:rPr lang="en-US" sz="1400" dirty="0"/>
              <a:t>. [Accessed: Jul. 15, 2024]</a:t>
            </a:r>
          </a:p>
          <a:p>
            <a:r>
              <a:rPr lang="en-US" sz="1400" dirty="0"/>
              <a:t>[2] J. Iyengar and M. Thomson, “RFC 9000 - QUIC: A UDP-Based Mul-</a:t>
            </a:r>
            <a:r>
              <a:rPr lang="en-US" sz="1400" dirty="0" err="1"/>
              <a:t>tiplexed</a:t>
            </a:r>
            <a:r>
              <a:rPr lang="en-US" sz="1400" dirty="0"/>
              <a:t> and Secure Transport,” datatracker.ietf.org, May 2021. Available: </a:t>
            </a:r>
            <a:r>
              <a:rPr lang="en-US" sz="1400" dirty="0">
                <a:hlinkClick r:id="rId3"/>
              </a:rPr>
              <a:t>https://datatracker.ietf.org/doc/html/rfc9000</a:t>
            </a:r>
            <a:r>
              <a:rPr lang="en-US" sz="1400" dirty="0"/>
              <a:t>. [Accessed: Jul. 15, 2024]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521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8DDE3-9776-FA59-543F-637279EF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 descr="A person wearing a hat&#10;&#10;Description automatically generated">
            <a:extLst>
              <a:ext uri="{FF2B5EF4-FFF2-40B4-BE49-F238E27FC236}">
                <a16:creationId xmlns:a16="http://schemas.microsoft.com/office/drawing/2014/main" id="{B39A2ABA-E0D0-40B1-C59F-68824121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73" name="Picture 72" descr="A submarine with a flag on the side&#10;&#10;Description automatically generated">
            <a:extLst>
              <a:ext uri="{FF2B5EF4-FFF2-40B4-BE49-F238E27FC236}">
                <a16:creationId xmlns:a16="http://schemas.microsoft.com/office/drawing/2014/main" id="{0078BE79-2D26-BC35-77D9-545A7C112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4" b="4"/>
          <a:stretch/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1" name="Picture 70" descr="A large television on a stand&#10;&#10;Description automatically generated with medium confidence">
            <a:extLst>
              <a:ext uri="{FF2B5EF4-FFF2-40B4-BE49-F238E27FC236}">
                <a16:creationId xmlns:a16="http://schemas.microsoft.com/office/drawing/2014/main" id="{4856C21F-50FB-92DB-82DA-832F82813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6748"/>
          <a:stretch/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5" name="Picture 74" descr="A computer desk with monitors and keyboard&#10;&#10;Description automatically generated">
            <a:extLst>
              <a:ext uri="{FF2B5EF4-FFF2-40B4-BE49-F238E27FC236}">
                <a16:creationId xmlns:a16="http://schemas.microsoft.com/office/drawing/2014/main" id="{B75687D8-0011-4FAF-BF79-BB9FAD6F2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-3" b="2835"/>
          <a:stretch/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82" name="Arc 81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F6199-AECC-9A8F-1ACE-C9E882DC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A22A4B0-398F-7D68-90CB-69EFA070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1946684"/>
            <a:ext cx="501580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Master Student at JHU</a:t>
            </a:r>
          </a:p>
          <a:p>
            <a:r>
              <a:rPr lang="en-US" dirty="0"/>
              <a:t>Cybersecurity Professional</a:t>
            </a:r>
          </a:p>
          <a:p>
            <a:pPr lvl="1"/>
            <a:r>
              <a:rPr lang="en-US" dirty="0"/>
              <a:t>Blue Team</a:t>
            </a:r>
          </a:p>
          <a:p>
            <a:r>
              <a:rPr lang="en-US" dirty="0"/>
              <a:t>US Navy Veteran</a:t>
            </a:r>
          </a:p>
          <a:p>
            <a:pPr lvl="1"/>
            <a:r>
              <a:rPr lang="en-US" dirty="0"/>
              <a:t>Submarine and Information Professional Officer</a:t>
            </a:r>
          </a:p>
          <a:p>
            <a:r>
              <a:rPr lang="en-US" dirty="0"/>
              <a:t>Hacker</a:t>
            </a:r>
          </a:p>
          <a:p>
            <a:pPr lvl="1"/>
            <a:r>
              <a:rPr lang="en-US" dirty="0"/>
              <a:t>Security Tool Development</a:t>
            </a:r>
          </a:p>
          <a:p>
            <a:pPr lvl="1"/>
            <a:r>
              <a:rPr lang="en-US" dirty="0"/>
              <a:t>CTFs</a:t>
            </a:r>
          </a:p>
          <a:p>
            <a:r>
              <a:rPr lang="en-US" dirty="0"/>
              <a:t>Science/Skepticism Enthusiast</a:t>
            </a:r>
          </a:p>
          <a:p>
            <a:r>
              <a:rPr lang="en-US" dirty="0"/>
              <a:t>Home Lab Enthusiast</a:t>
            </a:r>
          </a:p>
          <a:p>
            <a:r>
              <a:rPr lang="en-US" dirty="0"/>
              <a:t>Gamer</a:t>
            </a:r>
          </a:p>
          <a:p>
            <a:r>
              <a:rPr lang="en-US" dirty="0"/>
              <a:t>Maker</a:t>
            </a:r>
          </a:p>
        </p:txBody>
      </p:sp>
    </p:spTree>
    <p:extLst>
      <p:ext uri="{BB962C8B-B14F-4D97-AF65-F5344CB8AC3E}">
        <p14:creationId xmlns:p14="http://schemas.microsoft.com/office/powerpoint/2010/main" val="20615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59C4-C809-3C8D-CF88-704FE9C1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F0DEA-D26A-A869-150C-7DAD9A07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a Covert Channel?</a:t>
            </a:r>
          </a:p>
          <a:p>
            <a:r>
              <a:rPr lang="en-US" dirty="0"/>
              <a:t>What is the QUIC protocol?</a:t>
            </a:r>
          </a:p>
          <a:p>
            <a:r>
              <a:rPr lang="en-US" dirty="0"/>
              <a:t>How to craft a Covert Channel</a:t>
            </a:r>
          </a:p>
          <a:p>
            <a:pPr lvl="1"/>
            <a:r>
              <a:rPr lang="en-US" dirty="0"/>
              <a:t>Finding vectors in RFCs</a:t>
            </a:r>
          </a:p>
          <a:p>
            <a:pPr lvl="1"/>
            <a:r>
              <a:rPr lang="en-US" dirty="0"/>
              <a:t>Exploiting high-entropy vectors with encryption</a:t>
            </a:r>
          </a:p>
          <a:p>
            <a:pPr lvl="1"/>
            <a:r>
              <a:rPr lang="en-US" dirty="0"/>
              <a:t>Implementing the channel</a:t>
            </a:r>
          </a:p>
          <a:p>
            <a:pPr lvl="1"/>
            <a:r>
              <a:rPr lang="en-US" dirty="0"/>
              <a:t>Evaluating the implementation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Acknowledgements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4919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62FA-8937-6626-8840-1BFEEF77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26EA-8F48-05A1-034A-FC4387AC9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 communication channel “not intended for information transfer at all, such as the service program's effect on system load” - Lampson [1]</a:t>
            </a:r>
          </a:p>
          <a:p>
            <a:r>
              <a:rPr lang="en-US" sz="2000" dirty="0"/>
              <a:t>Storage Channels</a:t>
            </a:r>
          </a:p>
          <a:p>
            <a:pPr lvl="1"/>
            <a:r>
              <a:rPr lang="en-US" sz="2000" dirty="0"/>
              <a:t>Image steganography</a:t>
            </a:r>
          </a:p>
          <a:p>
            <a:pPr lvl="1"/>
            <a:r>
              <a:rPr lang="en-US" sz="2000" dirty="0"/>
              <a:t>File headers/metadata</a:t>
            </a:r>
          </a:p>
          <a:p>
            <a:pPr lvl="1"/>
            <a:r>
              <a:rPr lang="en-US" sz="2000" dirty="0"/>
              <a:t>Network protocol header fields</a:t>
            </a:r>
          </a:p>
          <a:p>
            <a:r>
              <a:rPr lang="en-US" sz="2000" dirty="0"/>
              <a:t>Timing Channels</a:t>
            </a:r>
          </a:p>
          <a:p>
            <a:pPr lvl="1"/>
            <a:r>
              <a:rPr lang="en-US" sz="2000" dirty="0"/>
              <a:t>Crafted delays in transmission</a:t>
            </a:r>
          </a:p>
          <a:p>
            <a:pPr lvl="1"/>
            <a:r>
              <a:rPr lang="en-US" sz="2000" dirty="0"/>
              <a:t>Resource utilization dynamics</a:t>
            </a:r>
          </a:p>
          <a:p>
            <a:pPr lvl="1"/>
            <a:r>
              <a:rPr lang="en-US" sz="2000" dirty="0"/>
              <a:t>Filesystem access dynamics</a:t>
            </a:r>
          </a:p>
          <a:p>
            <a:r>
              <a:rPr lang="en-US" sz="2000" dirty="0"/>
              <a:t>Behavior Channels</a:t>
            </a:r>
          </a:p>
          <a:p>
            <a:pPr lvl="1"/>
            <a:r>
              <a:rPr lang="en-US" sz="2000" dirty="0"/>
              <a:t>Encode Information in Component/User Interactions</a:t>
            </a:r>
          </a:p>
        </p:txBody>
      </p:sp>
      <p:pic>
        <p:nvPicPr>
          <p:cNvPr id="1026" name="Picture 2" descr="Trusted Computer System Evaluation Criteria - Wikipedia">
            <a:extLst>
              <a:ext uri="{FF2B5EF4-FFF2-40B4-BE49-F238E27FC236}">
                <a16:creationId xmlns:a16="http://schemas.microsoft.com/office/drawing/2014/main" id="{BDB01C01-D3D9-F3AC-747B-F0CC39DA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305" y="2510588"/>
            <a:ext cx="2613860" cy="348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67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AA87B-3698-B74C-309B-37885445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2DAC-EF85-C1D6-5081-7A84FD479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EF68467E-8EB1-4F8E-6A5E-6E35B3654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43" y="4637851"/>
            <a:ext cx="1996192" cy="1497144"/>
          </a:xfrm>
          <a:prstGeom prst="rect">
            <a:avLst/>
          </a:prstGeom>
        </p:spPr>
      </p:pic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FE81B314-FCE5-6A9E-2727-B76BB87AF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887" y="4572747"/>
            <a:ext cx="2169803" cy="1627352"/>
          </a:xfrm>
          <a:prstGeom prst="rect">
            <a:avLst/>
          </a:prstGeom>
        </p:spPr>
      </p:pic>
      <p:pic>
        <p:nvPicPr>
          <p:cNvPr id="10" name="Picture 9" descr="Men standing next to each other&#10;&#10;Description automatically generated">
            <a:extLst>
              <a:ext uri="{FF2B5EF4-FFF2-40B4-BE49-F238E27FC236}">
                <a16:creationId xmlns:a16="http://schemas.microsoft.com/office/drawing/2014/main" id="{0EFC4E8F-5454-C647-6DAD-264F8E2D6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62" y="2299936"/>
            <a:ext cx="2018302" cy="158100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C04D1C9-D86C-978E-F6BB-A0D63D639052}"/>
              </a:ext>
            </a:extLst>
          </p:cNvPr>
          <p:cNvSpPr/>
          <p:nvPr/>
        </p:nvSpPr>
        <p:spPr>
          <a:xfrm>
            <a:off x="7380514" y="5284714"/>
            <a:ext cx="2631233" cy="718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 Channel Leakage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ADA163-842C-7F6B-0B39-32670197076A}"/>
              </a:ext>
            </a:extLst>
          </p:cNvPr>
          <p:cNvSpPr txBox="1"/>
          <p:nvPr/>
        </p:nvSpPr>
        <p:spPr>
          <a:xfrm>
            <a:off x="561648" y="1690688"/>
            <a:ext cx="43339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Confinement Problem, 1973 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Discussed by B. W. Lampson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Describes the problem of confining a program so it doesn’t transmit information to other programs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Goes back further to WWII era cryptography with the SIGTOT teleprinter resulting in the TEMPEST program in 1972 [3]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06AA277C-C393-E4A7-316D-84621DFCDF85}"/>
              </a:ext>
            </a:extLst>
          </p:cNvPr>
          <p:cNvSpPr/>
          <p:nvPr/>
        </p:nvSpPr>
        <p:spPr>
          <a:xfrm>
            <a:off x="8342581" y="4058169"/>
            <a:ext cx="614265" cy="126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C56F1-9A03-8CF8-EFCF-8C2C2A44BF0E}"/>
              </a:ext>
            </a:extLst>
          </p:cNvPr>
          <p:cNvSpPr txBox="1"/>
          <p:nvPr/>
        </p:nvSpPr>
        <p:spPr>
          <a:xfrm>
            <a:off x="5805836" y="4247557"/>
            <a:ext cx="90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SIGTOT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D8F5DE-4F7D-94BA-DD99-E9ED82E2DB79}"/>
              </a:ext>
            </a:extLst>
          </p:cNvPr>
          <p:cNvSpPr txBox="1"/>
          <p:nvPr/>
        </p:nvSpPr>
        <p:spPr>
          <a:xfrm>
            <a:off x="10131224" y="424755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Oscilloscope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2EFD9A-069B-B978-BC94-0EE696C73C2C}"/>
              </a:ext>
            </a:extLst>
          </p:cNvPr>
          <p:cNvSpPr txBox="1"/>
          <p:nvPr/>
        </p:nvSpPr>
        <p:spPr>
          <a:xfrm>
            <a:off x="7596044" y="1831212"/>
            <a:ext cx="216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 Lab Researcher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298B64-DC55-DC51-75D9-639D3B4DD17D}"/>
              </a:ext>
            </a:extLst>
          </p:cNvPr>
          <p:cNvSpPr txBox="1"/>
          <p:nvPr/>
        </p:nvSpPr>
        <p:spPr>
          <a:xfrm>
            <a:off x="8774616" y="4058169"/>
            <a:ext cx="102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7ADA11-E82D-888A-92B8-63A9C5F0C143}"/>
              </a:ext>
            </a:extLst>
          </p:cNvPr>
          <p:cNvSpPr txBox="1"/>
          <p:nvPr/>
        </p:nvSpPr>
        <p:spPr>
          <a:xfrm>
            <a:off x="7234835" y="4058169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Manipulate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C143548-6EC6-DAD2-5EEF-26B733B15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208" y="4945843"/>
            <a:ext cx="3249165" cy="1529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095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F8F2B-639F-0DDD-21E4-7FC9ABCF5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4FFB-3EFE-B59E-9962-6B65E69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5C501-0D37-97F6-E598-78AEA15F6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73285" y="4226730"/>
            <a:ext cx="1651731" cy="19334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181DF2-DF79-34FB-EDA7-144114AE2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421" y="1863206"/>
            <a:ext cx="1679203" cy="1572398"/>
          </a:xfrm>
          <a:prstGeom prst="rect">
            <a:avLst/>
          </a:prstGeom>
        </p:spPr>
      </p:pic>
      <p:pic>
        <p:nvPicPr>
          <p:cNvPr id="18" name="Picture 17" descr="Cartoon character of a cartoon person with red hair&#10;&#10;Description automatically generated">
            <a:extLst>
              <a:ext uri="{FF2B5EF4-FFF2-40B4-BE49-F238E27FC236}">
                <a16:creationId xmlns:a16="http://schemas.microsoft.com/office/drawing/2014/main" id="{62B505A6-FF9B-20EC-CD54-F581FF308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970" y="4226730"/>
            <a:ext cx="1933452" cy="1933452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BA3EE7B5-A825-19D1-3DED-3833552BF43E}"/>
              </a:ext>
            </a:extLst>
          </p:cNvPr>
          <p:cNvSpPr/>
          <p:nvPr/>
        </p:nvSpPr>
        <p:spPr>
          <a:xfrm>
            <a:off x="8281891" y="3560514"/>
            <a:ext cx="614265" cy="163294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6A983726-CC75-34B4-54EA-B6E063398763}"/>
              </a:ext>
            </a:extLst>
          </p:cNvPr>
          <p:cNvSpPr/>
          <p:nvPr/>
        </p:nvSpPr>
        <p:spPr>
          <a:xfrm>
            <a:off x="7324531" y="5193456"/>
            <a:ext cx="2443062" cy="7464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Covert Channel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29E4A-A148-A7AF-69DE-EB25832656FA}"/>
              </a:ext>
            </a:extLst>
          </p:cNvPr>
          <p:cNvSpPr txBox="1"/>
          <p:nvPr/>
        </p:nvSpPr>
        <p:spPr>
          <a:xfrm>
            <a:off x="8716224" y="3560514"/>
            <a:ext cx="102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E3CA51-176B-2771-D818-31F3769C0F3C}"/>
              </a:ext>
            </a:extLst>
          </p:cNvPr>
          <p:cNvSpPr txBox="1"/>
          <p:nvPr/>
        </p:nvSpPr>
        <p:spPr>
          <a:xfrm>
            <a:off x="7187592" y="3560514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Manipulate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0490A7-1FB2-C857-3304-4BD8F2A63EDE}"/>
              </a:ext>
            </a:extLst>
          </p:cNvPr>
          <p:cNvSpPr txBox="1"/>
          <p:nvPr/>
        </p:nvSpPr>
        <p:spPr>
          <a:xfrm>
            <a:off x="5859954" y="38312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B1FF6-179E-E3C0-7CF2-CE5586FE23E5}"/>
              </a:ext>
            </a:extLst>
          </p:cNvPr>
          <p:cNvSpPr txBox="1"/>
          <p:nvPr/>
        </p:nvSpPr>
        <p:spPr>
          <a:xfrm>
            <a:off x="10578392" y="3831253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E20F69-5D48-CD74-0108-57F8DDD68114}"/>
              </a:ext>
            </a:extLst>
          </p:cNvPr>
          <p:cNvSpPr txBox="1"/>
          <p:nvPr/>
        </p:nvSpPr>
        <p:spPr>
          <a:xfrm>
            <a:off x="8043776" y="1269890"/>
            <a:ext cx="1090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Wendell</a:t>
            </a:r>
            <a:br>
              <a:rPr lang="en-US" dirty="0"/>
            </a:br>
            <a:r>
              <a:rPr lang="en-US" dirty="0"/>
              <a:t>(Warden)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93EFAA-8BAC-DC8C-4A7A-E6861CF9F0E2}"/>
              </a:ext>
            </a:extLst>
          </p:cNvPr>
          <p:cNvSpPr txBox="1"/>
          <p:nvPr/>
        </p:nvSpPr>
        <p:spPr>
          <a:xfrm>
            <a:off x="629831" y="1715581"/>
            <a:ext cx="46622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Prisoner’s Problem and the Subliminal Channel, 1982 [2]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Proposed by G. J. Simmons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Prisoners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Exchange messages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Encode secret messages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Must detect manipulation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Warden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Detects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Observes (Passive)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Manipulates (Active)</a:t>
            </a:r>
          </a:p>
        </p:txBody>
      </p:sp>
    </p:spTree>
    <p:extLst>
      <p:ext uri="{BB962C8B-B14F-4D97-AF65-F5344CB8AC3E}">
        <p14:creationId xmlns:p14="http://schemas.microsoft.com/office/powerpoint/2010/main" val="11198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D9E59-1891-DEBE-F640-2DA51E68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AE84-B067-DBBC-21C0-37FFAB52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19D68-05B8-6F66-4AEE-43BF1812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9783"/>
            <a:ext cx="5157787" cy="823912"/>
          </a:xfrm>
        </p:spPr>
        <p:txBody>
          <a:bodyPr/>
          <a:lstStyle/>
          <a:p>
            <a:r>
              <a:rPr lang="en-US" dirty="0"/>
              <a:t>TCSEC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637465-DACE-8D9C-FB1E-33C4CE8A4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3695"/>
            <a:ext cx="5157787" cy="34563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Classification</a:t>
            </a:r>
          </a:p>
          <a:p>
            <a:pPr lvl="1"/>
            <a:r>
              <a:rPr lang="en-US" b="1" dirty="0"/>
              <a:t>Storage</a:t>
            </a:r>
            <a:r>
              <a:rPr lang="en-US" dirty="0"/>
              <a:t> vs Timing</a:t>
            </a:r>
          </a:p>
          <a:p>
            <a:r>
              <a:rPr lang="en-US" dirty="0"/>
              <a:t>Risk</a:t>
            </a:r>
          </a:p>
          <a:p>
            <a:pPr lvl="1"/>
            <a:r>
              <a:rPr lang="en-US" dirty="0"/>
              <a:t>Bandwidth</a:t>
            </a:r>
          </a:p>
          <a:p>
            <a:pPr lvl="2"/>
            <a:r>
              <a:rPr lang="en-US" dirty="0"/>
              <a:t>Measured in Symbols or Bits/sec</a:t>
            </a:r>
          </a:p>
          <a:p>
            <a:pPr lvl="2"/>
            <a:r>
              <a:rPr lang="en-US" dirty="0"/>
              <a:t>Higher Worse</a:t>
            </a:r>
          </a:p>
          <a:p>
            <a:pPr lvl="2"/>
            <a:r>
              <a:rPr lang="en-US" dirty="0"/>
              <a:t>100 bits/sec considered “High”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BA743D-808F-958A-7809-7A2A30FE9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9783"/>
            <a:ext cx="5183188" cy="823912"/>
          </a:xfrm>
        </p:spPr>
        <p:txBody>
          <a:bodyPr/>
          <a:lstStyle/>
          <a:p>
            <a:r>
              <a:rPr lang="en-US" dirty="0"/>
              <a:t>IEEE Publications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42E496-86B1-DEFE-F9FE-4B6BCFE52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3695"/>
            <a:ext cx="5183188" cy="34563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Classification, </a:t>
            </a:r>
            <a:r>
              <a:rPr lang="en-US" dirty="0" err="1"/>
              <a:t>Okhravi</a:t>
            </a:r>
            <a:r>
              <a:rPr lang="en-US" dirty="0"/>
              <a:t>, et. al.</a:t>
            </a:r>
          </a:p>
          <a:p>
            <a:pPr lvl="1"/>
            <a:r>
              <a:rPr lang="en-US" b="1" dirty="0"/>
              <a:t>Storage</a:t>
            </a:r>
            <a:r>
              <a:rPr lang="en-US" dirty="0"/>
              <a:t> vs Timing</a:t>
            </a:r>
          </a:p>
          <a:p>
            <a:pPr lvl="1"/>
            <a:r>
              <a:rPr lang="en-US" b="1" dirty="0"/>
              <a:t>Network</a:t>
            </a:r>
            <a:r>
              <a:rPr lang="en-US" dirty="0"/>
              <a:t> vs OS vs Hardware</a:t>
            </a:r>
          </a:p>
          <a:p>
            <a:pPr lvl="1"/>
            <a:r>
              <a:rPr lang="en-US" b="1" dirty="0"/>
              <a:t>Value</a:t>
            </a:r>
            <a:r>
              <a:rPr lang="en-US" dirty="0"/>
              <a:t> vs Transition</a:t>
            </a:r>
          </a:p>
          <a:p>
            <a:r>
              <a:rPr lang="en-US" dirty="0"/>
              <a:t>Risk, Wang, et. al.</a:t>
            </a:r>
          </a:p>
          <a:p>
            <a:pPr lvl="1"/>
            <a:r>
              <a:rPr lang="en-US" dirty="0"/>
              <a:t>Bandwidth</a:t>
            </a:r>
          </a:p>
          <a:p>
            <a:pPr lvl="1"/>
            <a:r>
              <a:rPr lang="en-US" dirty="0"/>
              <a:t>Weighted Difference</a:t>
            </a:r>
          </a:p>
          <a:p>
            <a:pPr lvl="1"/>
            <a:r>
              <a:rPr lang="en-US" dirty="0"/>
              <a:t>Threat Rate</a:t>
            </a:r>
          </a:p>
          <a:p>
            <a:pPr lvl="1"/>
            <a:r>
              <a:rPr lang="en-US" dirty="0"/>
              <a:t>Threat Degree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B40AC0-2784-1E20-197D-4F6241B959F5}"/>
              </a:ext>
            </a:extLst>
          </p:cNvPr>
          <p:cNvSpPr txBox="1">
            <a:spLocks/>
          </p:cNvSpPr>
          <p:nvPr/>
        </p:nvSpPr>
        <p:spPr>
          <a:xfrm>
            <a:off x="836612" y="1651058"/>
            <a:ext cx="10515599" cy="56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evaluate a covert channel?</a:t>
            </a:r>
          </a:p>
        </p:txBody>
      </p:sp>
    </p:spTree>
    <p:extLst>
      <p:ext uri="{BB962C8B-B14F-4D97-AF65-F5344CB8AC3E}">
        <p14:creationId xmlns:p14="http://schemas.microsoft.com/office/powerpoint/2010/main" val="150526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145E9-6E4F-2D19-8082-66C6FE36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0E446-C0A3-09E8-27BC-B49F46014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9783"/>
            <a:ext cx="5157787" cy="823912"/>
          </a:xfrm>
        </p:spPr>
        <p:txBody>
          <a:bodyPr/>
          <a:lstStyle/>
          <a:p>
            <a:r>
              <a:rPr lang="en-US" dirty="0"/>
              <a:t>Bad Guys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90DD6-9417-7949-9856-9EDA9FC20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3695"/>
            <a:ext cx="5157787" cy="1609725"/>
          </a:xfrm>
        </p:spPr>
        <p:txBody>
          <a:bodyPr/>
          <a:lstStyle/>
          <a:p>
            <a:r>
              <a:rPr lang="en-US" dirty="0"/>
              <a:t>Exfiltrate Data</a:t>
            </a:r>
          </a:p>
          <a:p>
            <a:r>
              <a:rPr lang="en-US" dirty="0"/>
              <a:t>Command and Control</a:t>
            </a:r>
          </a:p>
          <a:p>
            <a:r>
              <a:rPr lang="en-US" dirty="0"/>
              <a:t>Exploit Information Leakage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BD0830-0C16-0C73-8541-B1E790770A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9783"/>
            <a:ext cx="5183188" cy="823912"/>
          </a:xfrm>
        </p:spPr>
        <p:txBody>
          <a:bodyPr/>
          <a:lstStyle/>
          <a:p>
            <a:r>
              <a:rPr lang="en-US" dirty="0"/>
              <a:t>Good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FDF7B5-B73C-5746-3CA0-D71B78F8A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3695"/>
            <a:ext cx="5183188" cy="1609725"/>
          </a:xfrm>
        </p:spPr>
        <p:txBody>
          <a:bodyPr/>
          <a:lstStyle/>
          <a:p>
            <a:r>
              <a:rPr lang="en-US" dirty="0"/>
              <a:t>Subvert Censorship</a:t>
            </a:r>
          </a:p>
          <a:p>
            <a:r>
              <a:rPr lang="en-US" dirty="0"/>
              <a:t>Passive Monitoring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4F0965-6AC2-3F86-17B6-4EC311F4C4B9}"/>
              </a:ext>
            </a:extLst>
          </p:cNvPr>
          <p:cNvSpPr txBox="1">
            <a:spLocks/>
          </p:cNvSpPr>
          <p:nvPr/>
        </p:nvSpPr>
        <p:spPr>
          <a:xfrm>
            <a:off x="836613" y="1651058"/>
            <a:ext cx="4038388" cy="56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Use Covert Channels?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35FF8-6F9E-06C1-A0EC-3B821B0269F9}"/>
              </a:ext>
            </a:extLst>
          </p:cNvPr>
          <p:cNvSpPr txBox="1">
            <a:spLocks/>
          </p:cNvSpPr>
          <p:nvPr/>
        </p:nvSpPr>
        <p:spPr>
          <a:xfrm>
            <a:off x="836612" y="4264089"/>
            <a:ext cx="4271653" cy="56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Who Uses Covert Channels?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FD7D56B-C28F-175A-F6DC-B8C3DCC6ACB4}"/>
              </a:ext>
            </a:extLst>
          </p:cNvPr>
          <p:cNvSpPr txBox="1">
            <a:spLocks/>
          </p:cNvSpPr>
          <p:nvPr/>
        </p:nvSpPr>
        <p:spPr>
          <a:xfrm>
            <a:off x="836612" y="4883150"/>
            <a:ext cx="7159722" cy="1609725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Journalists</a:t>
            </a:r>
          </a:p>
          <a:p>
            <a:r>
              <a:rPr lang="en-US" dirty="0"/>
              <a:t>Whistleblowers</a:t>
            </a:r>
          </a:p>
          <a:p>
            <a:r>
              <a:rPr lang="en-US" dirty="0"/>
              <a:t>Nation States</a:t>
            </a:r>
          </a:p>
          <a:p>
            <a:r>
              <a:rPr lang="en-US" dirty="0"/>
              <a:t>Black Hats</a:t>
            </a:r>
          </a:p>
          <a:p>
            <a:r>
              <a:rPr lang="en-US" dirty="0"/>
              <a:t>Corporate Espionage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99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9341-7A1B-2CC8-D5D9-2A9BCCA36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0E2CB-B1F6-7875-1960-ACBF3E28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BCB57D-9751-8DC2-2159-FA74271FF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Develop Covert Channels?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D69CF5-39EB-9FA9-F508-24D45D28B4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Informs Blue Teams</a:t>
            </a:r>
          </a:p>
          <a:p>
            <a:r>
              <a:rPr lang="en-US" dirty="0"/>
              <a:t>Informs Risk Management</a:t>
            </a:r>
          </a:p>
          <a:p>
            <a:r>
              <a:rPr lang="en-US" dirty="0"/>
              <a:t>Helps Develop DLP Controls</a:t>
            </a:r>
          </a:p>
          <a:p>
            <a:r>
              <a:rPr lang="en-US" dirty="0"/>
              <a:t>Identifies Side-Channels</a:t>
            </a:r>
          </a:p>
          <a:p>
            <a:r>
              <a:rPr lang="en-US" dirty="0"/>
              <a:t>Academic Interest</a:t>
            </a:r>
          </a:p>
          <a:p>
            <a:r>
              <a:rPr lang="en-US" dirty="0"/>
              <a:t>Support Journalists/Whistleblowers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90B9FF-7DFE-F01A-CC36-387A3B28C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Why Did I Develop a QUIC CC?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A655028-6639-53EA-340B-746ED8BCE6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Wasn’t familiar with QUIC</a:t>
            </a:r>
          </a:p>
          <a:p>
            <a:pPr lvl="1"/>
            <a:r>
              <a:rPr lang="en-US" dirty="0"/>
              <a:t>Saw it in Wireshark and didn’t know what it was.</a:t>
            </a:r>
          </a:p>
          <a:p>
            <a:r>
              <a:rPr lang="en-US" dirty="0"/>
              <a:t>Passion for Encryption</a:t>
            </a:r>
          </a:p>
          <a:p>
            <a:r>
              <a:rPr lang="en-US" dirty="0"/>
              <a:t>Exploration of Covert Channels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  (Because grades depend on It)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751DAF-ED4C-5706-DE9F-02E1F588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015" y="5280445"/>
            <a:ext cx="4891558" cy="1542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329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1103</Words>
  <Application>Microsoft Office PowerPoint</Application>
  <PresentationFormat>Widescreen</PresentationFormat>
  <Paragraphs>249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Aptos Narrow</vt:lpstr>
      <vt:lpstr>Arial</vt:lpstr>
      <vt:lpstr>Calibri</vt:lpstr>
      <vt:lpstr>Office Theme</vt:lpstr>
      <vt:lpstr>On Covert Channels using QUIC Protocol Headers</vt:lpstr>
      <vt:lpstr>Introduction</vt:lpstr>
      <vt:lpstr>Overview</vt:lpstr>
      <vt:lpstr>What is a Covert Channel?</vt:lpstr>
      <vt:lpstr>What is a Covert Channel?</vt:lpstr>
      <vt:lpstr>What is a Covert Channel?</vt:lpstr>
      <vt:lpstr>What is a Covert Channel?</vt:lpstr>
      <vt:lpstr>What is a Covert Channel?</vt:lpstr>
      <vt:lpstr>What is a Covert Channel?</vt:lpstr>
      <vt:lpstr>What is QUIC?</vt:lpstr>
      <vt:lpstr>How to craft a Covert Channel</vt:lpstr>
      <vt:lpstr>How to craft a Covert Channel</vt:lpstr>
      <vt:lpstr>How to craft a Covert Channel</vt:lpstr>
      <vt:lpstr>How to craft a Covert Channel</vt:lpstr>
      <vt:lpstr>How to craft a Covert Channel</vt:lpstr>
      <vt:lpstr>PowerPoint Presentation</vt:lpstr>
      <vt:lpstr>How to craft a Covert Channel</vt:lpstr>
      <vt:lpstr>How to craft a Covert Channel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 Cheeseman</dc:creator>
  <cp:lastModifiedBy>David R Cheeseman</cp:lastModifiedBy>
  <cp:revision>12</cp:revision>
  <dcterms:created xsi:type="dcterms:W3CDTF">2024-12-10T02:12:46Z</dcterms:created>
  <dcterms:modified xsi:type="dcterms:W3CDTF">2024-12-13T05:52:14Z</dcterms:modified>
</cp:coreProperties>
</file>